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1" r:id="rId4"/>
    <p:sldId id="280" r:id="rId5"/>
    <p:sldId id="284" r:id="rId6"/>
    <p:sldId id="283" r:id="rId7"/>
    <p:sldId id="282" r:id="rId8"/>
    <p:sldId id="287" r:id="rId9"/>
    <p:sldId id="286" r:id="rId10"/>
    <p:sldId id="291" r:id="rId11"/>
    <p:sldId id="257" r:id="rId12"/>
    <p:sldId id="285" r:id="rId13"/>
    <p:sldId id="290" r:id="rId14"/>
    <p:sldId id="289" r:id="rId15"/>
    <p:sldId id="288" r:id="rId16"/>
    <p:sldId id="292" r:id="rId17"/>
    <p:sldId id="295" r:id="rId18"/>
    <p:sldId id="294" r:id="rId19"/>
    <p:sldId id="293" r:id="rId20"/>
    <p:sldId id="297" r:id="rId21"/>
    <p:sldId id="296" r:id="rId22"/>
    <p:sldId id="300" r:id="rId23"/>
    <p:sldId id="301" r:id="rId24"/>
    <p:sldId id="299" r:id="rId25"/>
    <p:sldId id="258" r:id="rId26"/>
    <p:sldId id="262" r:id="rId27"/>
    <p:sldId id="261" r:id="rId28"/>
    <p:sldId id="260" r:id="rId29"/>
    <p:sldId id="265" r:id="rId30"/>
    <p:sldId id="263" r:id="rId31"/>
    <p:sldId id="266" r:id="rId32"/>
    <p:sldId id="267" r:id="rId33"/>
    <p:sldId id="271" r:id="rId34"/>
    <p:sldId id="268" r:id="rId35"/>
    <p:sldId id="269" r:id="rId36"/>
    <p:sldId id="270" r:id="rId37"/>
    <p:sldId id="272" r:id="rId38"/>
    <p:sldId id="273" r:id="rId39"/>
    <p:sldId id="274" r:id="rId40"/>
    <p:sldId id="276" r:id="rId41"/>
    <p:sldId id="275" r:id="rId42"/>
    <p:sldId id="278" r:id="rId43"/>
    <p:sldId id="277" r:id="rId44"/>
    <p:sldId id="2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0E55-6592-4F3F-9005-84DF2895798F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9C60-CCEB-4C40-B4CC-9541BC402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18648" cy="324035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Науковий</a:t>
            </a:r>
            <a:r>
              <a:rPr lang="ru-RU" sz="3600" dirty="0" smtClean="0"/>
              <a:t> </a:t>
            </a:r>
            <a:r>
              <a:rPr lang="ru-RU" sz="3600" dirty="0" smtClean="0"/>
              <a:t>семінар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ru-RU" dirty="0" smtClean="0"/>
              <a:t>Перспективи</a:t>
            </a:r>
            <a:r>
              <a:rPr lang="ru-RU" dirty="0" smtClean="0"/>
              <a:t> </a:t>
            </a:r>
            <a:r>
              <a:rPr lang="ru-RU" dirty="0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/>
              <a:t>надширокого</a:t>
            </a:r>
            <a:r>
              <a:rPr lang="ru-RU" dirty="0" smtClean="0"/>
              <a:t> </a:t>
            </a:r>
            <a:r>
              <a:rPr lang="ru-RU" dirty="0" smtClean="0"/>
              <a:t>діапазону</a:t>
            </a:r>
            <a:r>
              <a:rPr lang="ru-RU" dirty="0" smtClean="0"/>
              <a:t>, як </a:t>
            </a:r>
            <a:r>
              <a:rPr lang="ru-RU" dirty="0" smtClean="0"/>
              <a:t>складової</a:t>
            </a:r>
            <a:r>
              <a:rPr lang="ru-RU" dirty="0" smtClean="0"/>
              <a:t> </a:t>
            </a:r>
            <a:r>
              <a:rPr lang="ru-RU" dirty="0" smtClean="0"/>
              <a:t>вбудованих</a:t>
            </a:r>
            <a:r>
              <a:rPr lang="ru-RU" dirty="0" smtClean="0"/>
              <a:t> систем»,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296744" cy="1273696"/>
          </a:xfrm>
        </p:spPr>
        <p:txBody>
          <a:bodyPr/>
          <a:lstStyle/>
          <a:p>
            <a:r>
              <a:rPr lang="ru-RU" dirty="0" smtClean="0"/>
              <a:t>доповідач</a:t>
            </a:r>
            <a:r>
              <a:rPr lang="ru-RU" dirty="0" smtClean="0"/>
              <a:t> доцент </a:t>
            </a:r>
            <a:r>
              <a:rPr lang="ru-RU" dirty="0" smtClean="0"/>
              <a:t>кафедри</a:t>
            </a:r>
            <a:r>
              <a:rPr lang="ru-RU" dirty="0" smtClean="0"/>
              <a:t> МТС </a:t>
            </a:r>
            <a:r>
              <a:rPr lang="ru-RU" dirty="0" smtClean="0"/>
              <a:t>Воргуль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1.3	ФОРМА ИМПУЛЬСА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400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7962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5895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6296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1.4	ПОСЛЕДОВАТЕЛЬНОСТИ ИМПУЛЬСОВ</a:t>
            </a:r>
          </a:p>
          <a:p>
            <a:endParaRPr lang="ru-RU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115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3825"/>
            <a:ext cx="62484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1600" dirty="0" smtClean="0"/>
              <a:t>1.5	СПЕКТРАЛЬНЫЕ </a:t>
            </a:r>
            <a:r>
              <a:rPr lang="ru-RU" sz="1600" dirty="0" smtClean="0"/>
              <a:t>МАСКИ</a:t>
            </a:r>
            <a:endParaRPr lang="ru-RU" sz="1600" dirty="0" smtClean="0"/>
          </a:p>
          <a:p>
            <a:r>
              <a:rPr lang="ru-RU" sz="1600" dirty="0" smtClean="0"/>
              <a:t>Спектр сигнала СШП - один из главных камней преткновения в противостоянии отрасли и правительства за коммерческое использование СШП. Фактически, само имя, крайне широкая полоса предполагает, что проблема спектра в самой основе сверх широкополосной технологии.</a:t>
            </a:r>
          </a:p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106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1.6	МНОГОЛУЧЁВОСТЬ</a:t>
            </a:r>
          </a:p>
          <a:p>
            <a:r>
              <a:rPr lang="ru-RU" sz="1400" dirty="0" smtClean="0"/>
              <a:t> В этом разделе мы рассмотрим эффекты </a:t>
            </a:r>
            <a:r>
              <a:rPr lang="ru-RU" sz="1400" dirty="0" smtClean="0"/>
              <a:t>многолучёвости</a:t>
            </a:r>
            <a:r>
              <a:rPr lang="ru-RU" sz="1400" dirty="0" smtClean="0"/>
              <a:t>, особенно для внутридомовых беспроводных каналов, на примере базового </a:t>
            </a:r>
            <a:r>
              <a:rPr lang="ru-RU" sz="1400" dirty="0" smtClean="0"/>
              <a:t>импульса </a:t>
            </a:r>
            <a:r>
              <a:rPr lang="ru-RU" sz="1400" dirty="0" smtClean="0"/>
              <a:t>СШП, который мы описали выше. Мы увидим, что, из-за чрезвычайно короткой длительности импульса, если эти импульсы могут быть разрешены во временном интервале, то эффекты </a:t>
            </a:r>
            <a:r>
              <a:rPr lang="ru-RU" sz="1400" dirty="0" smtClean="0"/>
              <a:t>многолучёвости</a:t>
            </a:r>
            <a:r>
              <a:rPr lang="ru-RU" sz="1400" dirty="0" smtClean="0"/>
              <a:t>, такие, как межсимвольные искажения (ISI), могут быть смягчены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 </a:t>
            </a:r>
            <a:r>
              <a:rPr lang="ru-RU" sz="1400" dirty="0" smtClean="0"/>
              <a:t>Системы </a:t>
            </a:r>
            <a:r>
              <a:rPr lang="ru-RU" sz="1400" dirty="0" smtClean="0"/>
              <a:t>СШП часто характеризуются как свободные от </a:t>
            </a:r>
            <a:r>
              <a:rPr lang="ru-RU" sz="1400" dirty="0" smtClean="0"/>
              <a:t>многолучёвости</a:t>
            </a:r>
            <a:r>
              <a:rPr lang="ru-RU" sz="1400" dirty="0" smtClean="0"/>
              <a:t> или устойчивые к </a:t>
            </a:r>
            <a:r>
              <a:rPr lang="ru-RU" sz="1400" dirty="0" smtClean="0"/>
              <a:t>многолучёвости</a:t>
            </a:r>
            <a:r>
              <a:rPr lang="ru-RU" sz="1400" dirty="0" smtClean="0"/>
              <a:t>. Исследуя импульсы, описанные ранее, мы видим, что, если импульсы прибывают в течение </a:t>
            </a:r>
            <a:r>
              <a:rPr lang="ru-RU" sz="1400" dirty="0" smtClean="0"/>
              <a:t>длительности одного импульса</a:t>
            </a:r>
            <a:r>
              <a:rPr lang="ru-RU" sz="1400" dirty="0" smtClean="0"/>
              <a:t>, они смешаются, в то время как, если они разделены по крайней мере одной длительностью импульса, они не смешаются. Если импульсы не накладываются, то они могут быть разделены во времени или, другими словами, </a:t>
            </a:r>
            <a:r>
              <a:rPr lang="ru-RU" sz="1400" dirty="0" smtClean="0"/>
              <a:t>исключены.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52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8072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400050"/>
            <a:ext cx="62579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Сверхширокая</a:t>
            </a:r>
            <a:r>
              <a:rPr lang="ru-RU" dirty="0" smtClean="0"/>
              <a:t> полоса – главный акцент</a:t>
            </a:r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00250"/>
            <a:ext cx="6480720" cy="42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01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2924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5962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854" y="4365104"/>
            <a:ext cx="5886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СШП систем описана у </a:t>
            </a:r>
            <a:r>
              <a:rPr lang="en-US" sz="1800" dirty="0" smtClean="0"/>
              <a:t>[ </a:t>
            </a:r>
            <a:r>
              <a:rPr lang="ru-RU" sz="1800" dirty="0" smtClean="0"/>
              <a:t>Ди</a:t>
            </a:r>
            <a:r>
              <a:rPr lang="ru-RU" sz="1800" dirty="0" smtClean="0"/>
              <a:t> </a:t>
            </a:r>
            <a:r>
              <a:rPr lang="ru-RU" sz="1800" dirty="0" smtClean="0"/>
              <a:t>Бенедетто</a:t>
            </a:r>
            <a:r>
              <a:rPr lang="en-US" sz="1800" dirty="0" smtClean="0"/>
              <a:t> ] </a:t>
            </a:r>
            <a:endParaRPr lang="ru-RU" sz="1800" dirty="0" smtClean="0"/>
          </a:p>
          <a:p>
            <a:r>
              <a:rPr lang="ru-RU" sz="1800" dirty="0" smtClean="0"/>
              <a:t>Выше было отмечено, что одним из наиболее распространенных способов получения СШП излучения является излучение сверхкоротких во времени импульсов. Способы, которыми символы информационных данных модулируют импульсы, могут быть различными. Часто с этой целью используются изменение положения импульсов во времени (pulse </a:t>
            </a:r>
            <a:r>
              <a:rPr lang="ru-RU" sz="1800" dirty="0" smtClean="0"/>
              <a:t>position</a:t>
            </a:r>
            <a:r>
              <a:rPr lang="ru-RU" sz="1800" dirty="0" smtClean="0"/>
              <a:t> </a:t>
            </a:r>
            <a:r>
              <a:rPr lang="ru-RU" sz="1800" dirty="0" smtClean="0"/>
              <a:t>modulation</a:t>
            </a:r>
            <a:r>
              <a:rPr lang="ru-RU" sz="1800" dirty="0" smtClean="0"/>
              <a:t> ‑ PPM) или изменение амплитуды импульсов (pulse </a:t>
            </a:r>
            <a:r>
              <a:rPr lang="ru-RU" sz="1800" dirty="0" smtClean="0"/>
              <a:t>amplitude</a:t>
            </a:r>
            <a:r>
              <a:rPr lang="ru-RU" sz="1800" dirty="0" smtClean="0"/>
              <a:t> </a:t>
            </a:r>
            <a:r>
              <a:rPr lang="ru-RU" sz="1800" dirty="0" smtClean="0"/>
              <a:t>modulation</a:t>
            </a:r>
            <a:r>
              <a:rPr lang="ru-RU" sz="1800" dirty="0" smtClean="0"/>
              <a:t> – PAM.) [</a:t>
            </a:r>
            <a:r>
              <a:rPr lang="ru-RU" sz="1800" dirty="0" smtClean="0"/>
              <a:t>Welborn</a:t>
            </a:r>
            <a:r>
              <a:rPr lang="ru-RU" sz="1800" dirty="0" smtClean="0"/>
              <a:t>, 2001; </a:t>
            </a:r>
            <a:r>
              <a:rPr lang="ru-RU" sz="1800" dirty="0" smtClean="0"/>
              <a:t>Guvenc</a:t>
            </a:r>
            <a:r>
              <a:rPr lang="ru-RU" sz="1800" dirty="0" smtClean="0"/>
              <a:t> and Arslan, 2003]. Известна также ещё широтная импульсная модуляция (PDM), но авторам  неизвестны случаи её использования в СШП. </a:t>
            </a:r>
            <a:endParaRPr lang="ru-RU" sz="1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316416" cy="20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43038"/>
            <a:ext cx="7384678" cy="42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556" y="1600200"/>
            <a:ext cx="6152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4104456" cy="25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48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85184"/>
            <a:ext cx="4090571" cy="9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4248472" cy="383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48871" cy="38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конца XIX века и до настоящего времени в истории развития систем СШП можно разработать три эпохи:</a:t>
            </a:r>
          </a:p>
          <a:p>
            <a:r>
              <a:rPr lang="ru-RU" dirty="0" smtClean="0"/>
              <a:t>новаторская </a:t>
            </a:r>
            <a:r>
              <a:rPr lang="ru-RU" dirty="0" smtClean="0"/>
              <a:t>эра</a:t>
            </a:r>
          </a:p>
          <a:p>
            <a:r>
              <a:rPr lang="ru-RU" dirty="0" smtClean="0"/>
              <a:t>субнаносекундная</a:t>
            </a:r>
            <a:r>
              <a:rPr lang="ru-RU" dirty="0" smtClean="0"/>
              <a:t> </a:t>
            </a:r>
            <a:r>
              <a:rPr lang="ru-RU" dirty="0" smtClean="0"/>
              <a:t>эпоха</a:t>
            </a:r>
          </a:p>
          <a:p>
            <a:r>
              <a:rPr lang="ru-RU" dirty="0" smtClean="0"/>
              <a:t>современная </a:t>
            </a:r>
            <a:r>
              <a:rPr lang="ru-RU" dirty="0" smtClean="0"/>
              <a:t>эпоха стандартизации и коммерциализации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967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5267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6619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6543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Симпозиум Progress In Electromagnetics 2000</a:t>
            </a:r>
          </a:p>
          <a:p>
            <a:pPr algn="ctr">
              <a:buNone/>
            </a:pPr>
            <a:r>
              <a:rPr lang="ru-RU" dirty="0" smtClean="0"/>
              <a:t>(PIERS2000), Кембридж, Массачусетс, июль 2000 г.</a:t>
            </a:r>
          </a:p>
          <a:p>
            <a:pPr algn="ctr">
              <a:buNone/>
            </a:pPr>
            <a:r>
              <a:rPr lang="ru-RU" b="1" dirty="0" smtClean="0"/>
              <a:t>История радара и средств связи UltraWideBand (UWB):</a:t>
            </a:r>
          </a:p>
          <a:p>
            <a:pPr algn="ctr">
              <a:buNone/>
            </a:pPr>
            <a:r>
              <a:rPr lang="ru-RU" b="1" dirty="0" smtClean="0"/>
              <a:t>Пионеры и новаторы</a:t>
            </a:r>
          </a:p>
          <a:p>
            <a:pPr algn="ctr">
              <a:buNone/>
            </a:pPr>
            <a:r>
              <a:rPr lang="ru-RU" dirty="0" smtClean="0"/>
              <a:t>Теренс В. Барретт</a:t>
            </a:r>
          </a:p>
          <a:p>
            <a:pPr algn="ctr">
              <a:buNone/>
            </a:pPr>
            <a:r>
              <a:rPr lang="ru-RU" dirty="0" smtClean="0"/>
              <a:t>UCI</a:t>
            </a:r>
          </a:p>
          <a:p>
            <a:pPr algn="ctr">
              <a:buNone/>
            </a:pPr>
            <a:r>
              <a:rPr lang="ru-RU" dirty="0" smtClean="0"/>
              <a:t>1453 Beulah Road</a:t>
            </a:r>
          </a:p>
          <a:p>
            <a:pPr algn="ctr">
              <a:buNone/>
            </a:pPr>
            <a:r>
              <a:rPr lang="ru-RU" dirty="0" smtClean="0"/>
              <a:t>Вена, VA 22182 США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1.0 Введение</a:t>
            </a:r>
          </a:p>
          <a:p>
            <a:r>
              <a:rPr lang="ru-RU" sz="4900" dirty="0" smtClean="0"/>
              <a:t>Термин «сверхширокополосный сигнал» или «СШП-сигнал» </a:t>
            </a:r>
            <a:r>
              <a:rPr lang="ru-RU" dirty="0" smtClean="0"/>
              <a:t>стал обозначать ряд синонимичных терминов, таких как: импульсный, без несущей, основная полоса, временная область, несинусоидальный, ортогональная функция и радиосигналы / радиолокационные сигналы с большой относительной полосой пропускания. Здесь мы используем термин «UWB», чтобы включить все это. (Термин «сверхширокополосный», который в некоторой степени является неправильным, не применялся к этим системам примерно до 1989 года, по-видимому, Министерством обороны США). </a:t>
            </a:r>
            <a:endParaRPr lang="en-US" dirty="0" smtClean="0"/>
          </a:p>
          <a:p>
            <a:r>
              <a:rPr lang="ru-RU" sz="4900" dirty="0" smtClean="0"/>
              <a:t>Вклад </a:t>
            </a:r>
            <a:r>
              <a:rPr lang="ru-RU" sz="4900" dirty="0" smtClean="0"/>
              <a:t>в развитие области работы с СШП радиочастотными сигналами начался в конце 1960-х годов благодаря новаторскому вкладу Хармута</a:t>
            </a:r>
            <a:r>
              <a:rPr lang="ru-RU" dirty="0" smtClean="0"/>
              <a:t> из Католического университета Америки, Росса и Роббинса из Sperry Rand Corporation, Пола ван Эттена из Римского центра развития авиации ВВС США и в России. В книгах и опубликованных работах Хармута за 1969–1984 годы в общественное достояние была представлена ​​основная конструкция СШП передатчиков и приемников. Примерно в то же время и независимо друг от друга патенты Росс и Роббинс (R&amp;R), 1972–1987 гг., Впервые применили СШП-сигналы в ряде прикладных областей, включая связь и радар, а также с использованием схем кодирования. Патент Росса в США №3728632 от 17 апреля 1973 года является выдающимся патентом в области связи СШП. </a:t>
            </a:r>
            <a:endParaRPr lang="en-US" dirty="0" smtClean="0"/>
          </a:p>
          <a:p>
            <a:r>
              <a:rPr lang="ru-RU" sz="4900" dirty="0" smtClean="0"/>
              <a:t>И </a:t>
            </a:r>
            <a:r>
              <a:rPr lang="ru-RU" sz="4900" dirty="0" smtClean="0"/>
              <a:t>Хармут, и R&amp;R применили 50-летнюю концепцию согласованной фильтрации к СШП-системам. </a:t>
            </a:r>
            <a:r>
              <a:rPr lang="ru-RU" dirty="0" smtClean="0"/>
              <a:t>Эмпирическое тестирование СШП радиолокационных систем Ван Эттеном привело к разработке конструкции системы и концепций антенн (Van Etten, 1977). В 1974 году Мори разработал радиолокационную систему СШП для проникновения в землю, которая должна была иметь коммерческий успех в компании Geophysical Survey Systems, Inc. (GSSI). Затем последовали и другие проекты подземных СШП радаров (например, Moffat &amp; Puskar, 1976). Коммерческая разработка приемников выборки и хранения (в основном для осциллографов) в конце 1960-х годов, например, в Tektronix Inc., также, невольно, способствовала развитию области СШП. Например, подключаемый модуль Tektronix Time Domain Receiver, модель 7S12, использовал технику, которая позволяла усреднять СШП-сигнал - схема дискретизации представляет собой передающий вентиль, за которым следует кратковременный интегратор (Tektronix, 1968). Другие успехи в разработке стробоскопического осциллографа были сделаны в компании Hewlett Packard. Эти подходы были импортированы в проекты СШП. Начиная с 1964 года, Hewlett Packard и Tektronix выпустили первые приборы для диагностики во временной области. В 1960-х годах Ливерморская национальная лаборатория Лоуренса (LLNL) и Лос-Аламосская национальная лаборатория (LANL) провели оригинальные исследования импульсных передатчиков, приемников и антенн. В книге Кука и Бернфельда (1967) обобщены разработки в области компрессии импульсов, согласованной фильтрации и методов корреляции, начатые в 1952 году компанией Sperry Gyroscope Company. В 1970-х годах LLNL расширила свои исследования в области лазерной диагностики на импульсную диагностику. Ниже описаны российские разработки того времени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sz="4900" dirty="0" smtClean="0"/>
              <a:t>Таким </a:t>
            </a:r>
            <a:r>
              <a:rPr lang="ru-RU" sz="4900" dirty="0" smtClean="0"/>
              <a:t>образом, к началу 1970-х годов были доступны базовые конструкции для СШП сигнальных систем,</a:t>
            </a:r>
            <a:r>
              <a:rPr lang="ru-RU" dirty="0" smtClean="0"/>
              <a:t> и не оставалось серьезных препятствий для прогресса в совершенствовании таких систем. Фактически, как показано ниже, к 1975 году система СШП - для связи или радара - могла быть построена из компонентов, закупленных у Tektronix. После 1970-х годов единственными инновациями в области СШП могли быть улучшения в конкретных экземплярах подсистем, но не в общей концепции самой системы или даже в общих концепциях подсистем. Основные компоненты были известны, например, генераторы последовательности импульсов, модуляторы последовательности импульсов, переключающие генераторы последовательности импульсов, приемники обнаружения и широкополосные антенны.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1994 году Т. МакЭван, работавший тогда в LLNL, изобрел микромощный импульсный радар (MIR), который впервые обеспечил СШП, работающий на сверхнизкой мощности, помимо того, что он был чрезвычайно компактным и недорогим (McEwan, 1994, 2000). Это был первый СШП-радар, работавший только на микроваттах разряда батареи. Методы приема этой конструкции также впервые позволили обнаруживать чрезвычайно чувствительный сигнал.</a:t>
            </a:r>
          </a:p>
          <a:p>
            <a:r>
              <a:rPr lang="ru-RU" dirty="0" smtClean="0"/>
              <a:t>Методы кодирования данных в системах связи СШП были внедрены несколько десятилетий назад. Например, Соболь </a:t>
            </a:r>
            <a:r>
              <a:rPr lang="ru-RU" dirty="0" smtClean="0"/>
              <a:t>дает </a:t>
            </a:r>
            <a:r>
              <a:rPr lang="ru-RU" dirty="0" smtClean="0"/>
              <a:t>исторический взгляд на микроволновую связь и на метод кодирования данных с импульсно-позиционной модуляцией, который часто используется в СШП-связи. Он писал, что в 1943 году армия США обратилась в компанию AT&amp;T с просьбой разработать систему микроволновой радиосвязи (стр. 1174). «Подобная система разрабатывалась британцами, и первые модели успешно использовались ими в кампании в Северной Африке. Первые прототипы радиостанции армии США, AN / TRC / 6, были закончены в конце 1943 года, и вскоре после этого началось производство ... AN / TRC-6 (Black et al, 1946) был импульсным система позиционной модуляции, обеспечивающая восемь дуплексных речевых каналов посредством мультиплексирования с временным разделением и работающая на частоте 4,5 ГГц ». (Собель, 1984).</a:t>
            </a:r>
          </a:p>
          <a:p>
            <a:r>
              <a:rPr lang="ru-RU" dirty="0" smtClean="0"/>
              <a:t>Есть даже патенты, предшествующие разработкам СШП 1970-х годов. В 1954 году Де Роса получил патент на систему раннего импульса (СШП), подав заявку на патент в 1942 году. Кроме того, Хеппнер (1961) запатентовал представление импульсной системы связи. Как и в современных СШП-системах, в системе Хеппнера требуется схема синхронизации импульсного детектора, даже если импульсы имеют более высокий рабочий цикл, чем предложенные позже системы СШП. Основные элементы системы импульсной радиопередачи были известны уже в то время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Подход СШП к радарам и связи - это если не смена парадигмы, то по крайней мере смещение акцентов в отношении использования доступного произведения время-пропускная способность-мощность.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Также стоит упомянуть, что эти штрафы являются следствием показателей качества, учитывающих пиковую мощность. Путаница возникает, когда сравнения переключаются между пиковыми и средними мощностями различных систем связи, а соответствующие показатели качества изменяются по желанию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Радиолокационная система СШП, возможно, более нетрадиционна, чем система связи СШП, не только по компонентам системы, но и по физике взаимодействия сигнала с целью. В случае СШП радара передаваемый сигнал короче по длине, чем цель. В то время как цель является точечным рассеивателем в случае обычных радаров, которые используют сигналы с большей дальностью, чем длина расстояния до цели, в случае СШП радиолокационных сигналов, которые во многих случаях являются сигналами с меньшей длиной, чем расстояние до цели. расстояние до цели, цель не точечный рассеиватель. В случае сигналов, меньших по длине, чем (макро) цель, (макро) цель распадается на совокупность отдельных компонентов рассеяния ((микро) мишеней), и ей может быть дана формулировка матрицы рассеяния. Переходные эхо-ответы второго и третьего типов на каждую из микромишеней являются более традиционными. Целевой резонансный отклик (2) устанавливается, когда на мишени присутствуют поверхностные токи, а запаздывающий отклик (3) возникает в начале затухания резонансного отклика. Оба ответа изучались по крайней мере с 1965 года (Kennaugh &amp; Moffatt, 1965; Baum, 1971, 1976; Moffatt &amp; Mains, 1975; Van Blaricum, 1978; Van Blaricum &amp; Mittra, 1975; Auton &amp; Van Blaricum, 1981).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2.0 Основные компоненты СШП радиосистемы</a:t>
            </a:r>
          </a:p>
          <a:p>
            <a:r>
              <a:rPr lang="ru-RU" dirty="0" smtClean="0"/>
              <a:t>Основными компонентами импульсной радиосистемы являются: (2.1) методы генерации последовательностей импульсов (источники передатчиков); (2.2) методы модуляции последовательности импульсов; (2.3) методы переключения для генерации сигналов серии РЧ-импульсов; (2.4) методы обнаружения и приема; и (2.5) достаточно эффективные антенны. Основные 5 основных компонентов были представлены в патенте Росс США 3728632 от 17 апреля 1973 г. (Ross, 1973a) и в книгах и статьях Хармута (1969–1990), и с тех пор были предложены многочисленные варианты средств реализации.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2.1 Методы генерации цепочек импульсов (источники передатчиков)</a:t>
            </a:r>
          </a:p>
          <a:p>
            <a:r>
              <a:rPr lang="ru-RU" dirty="0" smtClean="0"/>
              <a:t>В 1970-х Хармут (1972, стр. 244-291) обсуждал множество импульсных излучателей, а Хармут (1977b, стр. 235-399) представил подходы к практическим излучателям. В это время обсуждались примеры излучателей (рис. 2.1.1) и селективных приемников (рис. 2.1.2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smtClean="0"/>
              <a:t>2.2 Способы модуляции последовательности импульсов</a:t>
            </a:r>
          </a:p>
          <a:p>
            <a:r>
              <a:rPr lang="ru-RU" dirty="0" smtClean="0"/>
              <a:t>Разнообразные методы модуляции последовательности импульсов были известны за десятилетия и даже до появления транзисторов. Хармут (1969, 1972; Смит, 1966, стр. 438) обратился к некоторым ранним методам.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2.3 Способы переключения (генерация радиочастотных импульсов)</a:t>
            </a:r>
          </a:p>
          <a:p>
            <a:r>
              <a:rPr lang="ru-RU" dirty="0" smtClean="0"/>
              <a:t>2.3.1</a:t>
            </a:r>
            <a:r>
              <a:rPr lang="ru-RU" dirty="0" smtClean="0"/>
              <a:t>. Светоактивируемые полупроводниковые переключатели (LASS) - эти переключатели обычно основаны на Sibased (см. Auston, 1975; Mourou &amp; Knox, 1979; Nunnally &amp; Edwards, 1991; Loubriel et al, 1993; Kingsley et al, 1995).</a:t>
            </a:r>
          </a:p>
          <a:p>
            <a:r>
              <a:rPr lang="ru-RU" dirty="0" smtClean="0"/>
              <a:t>2.3.2. Светоактивируемые лавинные полупроводниковые переключатели (BASS) - эти переключатели, как правило, основаны на GaAs (см. Jayarman, S. &amp; Lee, CH, 1972; Vainshtein et al, 1988; Pocha et al, 1991; Loubriel et al, 1993; Саркар и др., 1993; Лубриель и др., 1995; Кингсли и др., 1995).</a:t>
            </a:r>
          </a:p>
          <a:p>
            <a:r>
              <a:rPr lang="ru-RU" dirty="0" smtClean="0"/>
              <a:t>2.3.3. Тиристоры на основе GaAs (ср. Platts et al, 1995).</a:t>
            </a:r>
          </a:p>
          <a:p>
            <a:r>
              <a:rPr lang="ru-RU" dirty="0" smtClean="0"/>
              <a:t>2.3.4. Системы импульсных компрессоров на основе полупроводников (см. Эдвардс и др., 1995).</a:t>
            </a:r>
          </a:p>
          <a:p>
            <a:r>
              <a:rPr lang="ru-RU" dirty="0" smtClean="0"/>
              <a:t>2.3.5. Генераторы импульсов Банка Маркса (ср. Platts, 1991; Platts и др., 1995; Edwards и др., 1995).</a:t>
            </a:r>
          </a:p>
          <a:p>
            <a:r>
              <a:rPr lang="ru-RU" dirty="0" smtClean="0"/>
              <a:t>2.3.6 Лавинно-дрейфовые диодные генераторы (см. Греков и др., 1981; Грехов и др., 1985; Эдвардс и др., 1995).</a:t>
            </a:r>
          </a:p>
          <a:p>
            <a:r>
              <a:rPr lang="ru-RU" dirty="0" smtClean="0"/>
              <a:t>2.3.7 Вакуумные триоды (см. Platts et al, 1995).</a:t>
            </a:r>
          </a:p>
          <a:p>
            <a:r>
              <a:rPr lang="ru-RU" dirty="0" smtClean="0"/>
              <a:t>2.3.8 Магнитные переключатели (см. Platts et al, 1995).</a:t>
            </a:r>
          </a:p>
          <a:p>
            <a:r>
              <a:rPr lang="ru-RU" dirty="0" smtClean="0"/>
              <a:t>2.3.9 Низковольтные туннельные диоды (см. Росс, 1973a, b; Росс и Ламенсдорф, 1972; Росс и Роббинс, 1973).</a:t>
            </a:r>
          </a:p>
          <a:p>
            <a:r>
              <a:rPr lang="ru-RU" dirty="0" smtClean="0"/>
              <a:t>2.3.9 Высоковольтные лавинные полупроводниковые </a:t>
            </a:r>
            <a:r>
              <a:rPr lang="ru-RU" dirty="0" smtClean="0"/>
              <a:t>диоды</a:t>
            </a:r>
            <a:endParaRPr lang="ru-RU" dirty="0" smtClean="0"/>
          </a:p>
          <a:p>
            <a:r>
              <a:rPr lang="ru-RU" dirty="0" smtClean="0"/>
              <a:t>2.3.10Лазерные </a:t>
            </a:r>
            <a:r>
              <a:rPr lang="ru-RU" dirty="0" smtClean="0"/>
              <a:t>диоды</a:t>
            </a:r>
            <a:endParaRPr lang="ru-RU" dirty="0" smtClean="0"/>
          </a:p>
          <a:p>
            <a:r>
              <a:rPr lang="ru-RU" dirty="0" smtClean="0"/>
              <a:t>2.3.11 Резонансные микроволновые компрессоры (Диденко и Новиков, 1991; Юшков, Бадулин, 1997).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/>
              <a:t>История вопроса</a:t>
            </a:r>
            <a:endParaRPr lang="ru-RU" b="1" dirty="0" smtClean="0"/>
          </a:p>
          <a:p>
            <a:r>
              <a:rPr lang="ru-RU" dirty="0" smtClean="0"/>
              <a:t>В конце XIX века работа Максвелла по электромагнитным волнам открыла новую эру в истории человечества.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Генрих </a:t>
            </a:r>
            <a:r>
              <a:rPr lang="ru-RU" dirty="0" smtClean="0"/>
              <a:t>Герц, немецкий физик, первым доказал математическую теорию Максвелла.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1894 году итальянский ученый </a:t>
            </a:r>
            <a:r>
              <a:rPr lang="ru-RU" dirty="0" smtClean="0"/>
              <a:t>Гульельмо</a:t>
            </a:r>
            <a:r>
              <a:rPr lang="ru-RU" dirty="0" smtClean="0"/>
              <a:t> Маркони, захваченный идеей мира, объединенного </a:t>
            </a:r>
            <a:r>
              <a:rPr lang="ru-RU" dirty="0" smtClean="0"/>
              <a:t>беспроводно</a:t>
            </a:r>
            <a:r>
              <a:rPr lang="ru-RU" dirty="0" smtClean="0"/>
              <a:t>, начал работать в своей лаборатории под самой крышей, создав первый аппарат радиосвязи. Помимо первых радиолиний, работающих в поместье Маркони, расположенном недалеко от небольшого города в Италии, Болонья, первая система связи СШП была запущена в Лондоне и связывала два почтовых отделения на расстоянии более одной мили. Спустя короткое время искровой промежуток стал устаревшим. Первые системы связи были очень рудиментарными, и в то время, когда спектральная эффективность не вызывала серьезной озабоченности, распределение спектра было неважно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Интерес </a:t>
            </a:r>
            <a:r>
              <a:rPr lang="ru-RU" dirty="0" smtClean="0"/>
              <a:t>к СШП был возобновлен после Второй мировой войны, когда стали доступны </a:t>
            </a:r>
            <a:r>
              <a:rPr lang="ru-RU" dirty="0" smtClean="0"/>
              <a:t>субнаносекундные</a:t>
            </a:r>
            <a:r>
              <a:rPr lang="ru-RU" dirty="0" smtClean="0"/>
              <a:t> приборы. Начиная с двух последних десятилетий того тысячелетия непрерывная исследовательская деятельность в области аналоговой и цифровой электроники и антенн сделала возможными появление коммерчески жизнеспособных СШП систем. </a:t>
            </a:r>
          </a:p>
          <a:p>
            <a:endParaRPr lang="ru-RU" dirty="0" smtClean="0"/>
          </a:p>
          <a:p>
            <a:r>
              <a:rPr lang="ru-RU" dirty="0" smtClean="0"/>
              <a:t>С конца XIX века и до настоящего времени в истории развития систем СШП можно разработать три эпохи:</a:t>
            </a:r>
          </a:p>
          <a:p>
            <a:r>
              <a:rPr lang="ru-RU" dirty="0" smtClean="0"/>
              <a:t>• новаторская эра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субнаносекундная</a:t>
            </a:r>
            <a:r>
              <a:rPr lang="ru-RU" dirty="0" smtClean="0"/>
              <a:t> эпоха</a:t>
            </a:r>
          </a:p>
          <a:p>
            <a:r>
              <a:rPr lang="ru-RU" dirty="0" smtClean="0"/>
              <a:t>• современная эпоха стандартизации и коммерциализации.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2002 году в Соединенных Штатах Федеральная комиссия по связи (FCC) выпустила регулирующий документ, разрешающий работу системы СШП. Европейская комиссия по почтам и телекоммуникациям (CEPT) приняла решение 24 марта 2006 года, которое позволяет использовать нелицензированные </a:t>
            </a:r>
            <a:r>
              <a:rPr lang="ru-RU" dirty="0" smtClean="0"/>
              <a:t>СШП-устройства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2.3.1 Методы переключения лавинного транзистора / диода</a:t>
            </a:r>
          </a:p>
          <a:p>
            <a:r>
              <a:rPr lang="ru-RU" dirty="0" smtClean="0"/>
              <a:t>Простой метод генерации СШП сигналов - использование лавинных транзисторов, известный уже много лет. Мори (1974) назвал транзистор в лавинном режиме подходящим средством для генератора импульсов в системе СШП. Росс (1986, таблица 2.3.1.1, ниже) показывает лавинный транзистор как один из методов (среди других) для получения импульсных источников. Эндрюс (1986) рассмотрел область генераторов быстрых импульсов и, в частности, генераторы лавинно-транзисторных импульсов Picosecond Pulse Labs (стр. 103). Астанин и Костылев (1989), обращаясь к использованию не только в бывшем Советском Союзе, заявляют (стр. 108): «Генераторы на основе лавинных транзисторов широко используются».</a:t>
            </a:r>
          </a:p>
          <a:p>
            <a:r>
              <a:rPr lang="ru-RU" dirty="0" smtClean="0"/>
              <a:t>2.3.2 Способы включения световых переключателей для коммутации генераторов</a:t>
            </a:r>
          </a:p>
          <a:p>
            <a:r>
              <a:rPr lang="ru-RU" dirty="0" smtClean="0"/>
              <a:t>Генераторы ВЧ коротких импульсов, использующие лазерно-индуцированную фотопроводимость в высокоомных полупроводниках, были продемонстрированы Остоном (1975) на кремнии. Линейное фотопроводящее полупроводниковое переключение было активной областью с того времени (ср. Lee, 1984. Rosen &amp; Zutavern, 1994). В фотопроводящих переключателях использовались различные полупроводники, например Si, GaAs, ZnSe, алмаз и SiC (см. Kingsley et al, 1995). Активность в области переключения, активируемого светом, возросла до такой степени, что SPIE проводит почти ежегодные собрания. Патент Кима и др. (1993) также касается переключения, активируемого светом, для импульсных систем.</a:t>
            </a:r>
          </a:p>
          <a:p>
            <a:r>
              <a:rPr lang="ru-RU" dirty="0" smtClean="0"/>
              <a:t>2.3.3 Использование «поднесущих» в импульсных цепях</a:t>
            </a:r>
          </a:p>
          <a:p>
            <a:r>
              <a:rPr lang="ru-RU" dirty="0" smtClean="0"/>
              <a:t>Модуляция поднесущей - это хорошо известный метод модуляции, который объясняется во многих учебниках, например, Dixon (1984). Перенос метода во временную область не вводит никаких новых принципов. Использование поднесущих и кодирования поддиапазонов - хорошо известная область в электротехнике (сравните с Akansu &amp; Haddad (1992) и Vaidyanathan (1993) для обзоров ранней истории). Более поздние попытки запатентовать хорошо известные модуляции частотной модуляции (FM), амплитудной модуляции (AM), фазовой модуляции, частотной манипуляции (FSK), фазовой манипуляции (PSK), импульсной FM и манчестерского кодирования, если к ней относиться серьезно, </a:t>
            </a:r>
            <a:r>
              <a:rPr lang="ru-RU" dirty="0" smtClean="0"/>
              <a:t>подрывали бы современную радиосвязь, </a:t>
            </a:r>
            <a:r>
              <a:rPr lang="ru-RU" dirty="0" smtClean="0"/>
              <a:t>поскольку эти методы составляют основу этой зрелой области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2.4 Методы обнаружения и приема импульсов</a:t>
            </a:r>
          </a:p>
          <a:p>
            <a:r>
              <a:rPr lang="ru-RU" sz="5600" dirty="0" smtClean="0"/>
              <a:t>2.4.1 </a:t>
            </a:r>
            <a:r>
              <a:rPr lang="ru-RU" sz="5600" dirty="0" smtClean="0"/>
              <a:t>Метод обнаружения переднего фронта</a:t>
            </a:r>
          </a:p>
          <a:p>
            <a:r>
              <a:rPr lang="ru-RU" sz="5600" dirty="0" smtClean="0"/>
              <a:t>Обнаружение переднего </a:t>
            </a:r>
            <a:r>
              <a:rPr lang="ru-RU" sz="5600" dirty="0" smtClean="0"/>
              <a:t>фронта давно </a:t>
            </a:r>
            <a:r>
              <a:rPr lang="ru-RU" sz="5600" dirty="0" smtClean="0"/>
              <a:t>используется. Например, Мелешко (1987) утверждает, стр. 58: «В устройствах, реализующих первый, простейший метод, корреляция выполняется в момент, когда передний фронт первого входного импульса пересекает постоянный порог…»</a:t>
            </a:r>
          </a:p>
          <a:p>
            <a:r>
              <a:rPr lang="ru-RU" sz="5600" dirty="0" smtClean="0"/>
              <a:t>2.4.2 Методы мостовой схемы отбора </a:t>
            </a:r>
            <a:r>
              <a:rPr lang="ru-RU" sz="5600" dirty="0" smtClean="0"/>
              <a:t>выборок</a:t>
            </a:r>
            <a:endParaRPr lang="ru-RU" sz="5600" dirty="0" smtClean="0"/>
          </a:p>
          <a:p>
            <a:r>
              <a:rPr lang="ru-RU" sz="5600" dirty="0" smtClean="0"/>
              <a:t>К 1968 году методы мостовой схемы отбора выборок </a:t>
            </a:r>
            <a:r>
              <a:rPr lang="ru-RU" sz="5600" dirty="0" smtClean="0"/>
              <a:t>были </a:t>
            </a:r>
            <a:r>
              <a:rPr lang="ru-RU" sz="5600" dirty="0" smtClean="0"/>
              <a:t>обычным явлением. Руководство Tektronix по эксплуатации </a:t>
            </a:r>
            <a:r>
              <a:rPr lang="ru-RU" sz="5600" dirty="0" smtClean="0"/>
              <a:t>дискретизирующей </a:t>
            </a:r>
            <a:r>
              <a:rPr lang="ru-RU" sz="5600" dirty="0" smtClean="0"/>
              <a:t>головки типа S-2 (1968 г.) описывает мостовую схему отбора проб (рис. 2.4.2.1).</a:t>
            </a:r>
          </a:p>
          <a:p>
            <a:r>
              <a:rPr lang="ru-RU" sz="5600" dirty="0" smtClean="0"/>
              <a:t>2.4.3 Методы моностабильного мультивибратора</a:t>
            </a:r>
          </a:p>
          <a:p>
            <a:r>
              <a:rPr lang="ru-RU" sz="5600" dirty="0" smtClean="0"/>
              <a:t>Моностабильное мультивибраторное средство - методика, которая широко используется более пятидесяти лет. Это объясняется на странице 440 учебника Мальмштадта и Энке (1963).</a:t>
            </a:r>
          </a:p>
          <a:p>
            <a:r>
              <a:rPr lang="ru-RU" sz="5600" dirty="0" smtClean="0"/>
              <a:t>2.4.4 Методы интегрирования и усреднения</a:t>
            </a:r>
          </a:p>
          <a:p>
            <a:r>
              <a:rPr lang="ru-RU" sz="5600" dirty="0" smtClean="0"/>
              <a:t>Электронная интеграция и усреднение - это метод, широко используемый в последние пятьдесят лет. Это объясняется во вводном учебнике Смита (1966, с. 450).</a:t>
            </a:r>
          </a:p>
          <a:p>
            <a:r>
              <a:rPr lang="ru-RU" sz="5600" dirty="0" smtClean="0"/>
              <a:t>2.4.5 Методы обнаружения совпадения сигнала с шаблоном</a:t>
            </a:r>
          </a:p>
          <a:p>
            <a:r>
              <a:rPr lang="ru-RU" sz="5600" dirty="0" smtClean="0"/>
              <a:t>Обнаружение совпадения сигнала с шаблоном - обычное дело. Например, Мелешко, 1987, рис. 3.22, стр. 65 дает пример. Сопоставление с шаблоном - это, по сути, операция логического И или взаимная корреляция, удовлетворяющая давно известному уравнению Винера-Хопфа. </a:t>
            </a:r>
          </a:p>
          <a:p>
            <a:r>
              <a:rPr lang="ru-RU" sz="5600" dirty="0" smtClean="0"/>
              <a:t>2.4.6 </a:t>
            </a:r>
            <a:r>
              <a:rPr lang="ru-RU" sz="5600" dirty="0" smtClean="0"/>
              <a:t>Корреляционный  метод </a:t>
            </a:r>
            <a:r>
              <a:rPr lang="ru-RU" sz="5600" dirty="0" smtClean="0"/>
              <a:t>обнаружения </a:t>
            </a:r>
          </a:p>
          <a:p>
            <a:r>
              <a:rPr lang="ru-RU" sz="5600" dirty="0" smtClean="0"/>
              <a:t>Корреляционное обнаружение радиочастотных сигналов чрезвычайно хорошо известно (ср. Ли, 1960; Скольник, 1962, стр. 275). </a:t>
            </a:r>
            <a:r>
              <a:rPr lang="ru-RU" sz="5600" dirty="0" smtClean="0"/>
              <a:t>2.4.7 </a:t>
            </a:r>
            <a:r>
              <a:rPr lang="ru-RU" sz="5600" dirty="0" smtClean="0"/>
              <a:t>Методы интеграции сигналов</a:t>
            </a:r>
          </a:p>
          <a:p>
            <a:r>
              <a:rPr lang="ru-RU" sz="5600" dirty="0" smtClean="0"/>
              <a:t>Интеграция сигналов для соответствия заданному критерию, например, суммарной амплитуде, является обычным делом. Например, схема отбора проб Tektronix 1968 года представляет собой передаточный вентиль, за которым следует кратковременный интегратор (Tektronix, 1968).</a:t>
            </a:r>
          </a:p>
          <a:p>
            <a:r>
              <a:rPr lang="ru-RU" sz="5600" dirty="0" smtClean="0"/>
              <a:t>2.4.8 Синхронные методы обнаружения</a:t>
            </a:r>
          </a:p>
          <a:p>
            <a:r>
              <a:rPr lang="ru-RU" sz="5600" dirty="0" smtClean="0"/>
              <a:t>Это широко распространенная и давно известная процедура. Цитата из Финка и Кристиансена (1975, стр. 14-69): «На рисунке 14-86c показан детектор </a:t>
            </a:r>
            <a:r>
              <a:rPr lang="ru-RU" sz="5600" dirty="0" smtClean="0"/>
              <a:t>произведения </a:t>
            </a:r>
            <a:r>
              <a:rPr lang="ru-RU" sz="5600" dirty="0" smtClean="0"/>
              <a:t>(синхронный). Этот тип детектора использовался с момента появления однополосной передачи».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образом, новаторская работа Хармута, Росса, Роббинса, ван Эттена и Мори, а также обширная работа в бывшем Советском Союзе / Российской Федерации определили СШП-системы, как радары, так и средства связи, и сделали это очень практичным образом в начала 1970-х и 1980-х годов с использованием электроники того времени. Другие внесли свой вклад в конкретные экземпляры подсистем, описанных этими пионерами, но после новаторских вкладов никто не может и не должен утверждать, что изобрел область СШП-радио, радара или связи, а также не изобрел конкретный компонент или компоненты. что сделало его практичным. Никогда не было такого времени, чтобы для СШП-систем требовалось изобретение определенного подкомпонента, за исключением, пожалуй, осциллографа выборки и хранения. На коммерческой арене: СШП-системы используются и коммерциализируются с 1970-х </a:t>
            </a:r>
            <a:r>
              <a:rPr lang="ru-RU" dirty="0" smtClean="0"/>
              <a:t>годов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Радиолокационные </a:t>
            </a:r>
            <a:r>
              <a:rPr lang="ru-RU" dirty="0" smtClean="0"/>
              <a:t>системы СШП используются в коммерческом мире с 1970-х годов. Они успешно использовались для проникновения в землю, стены и листву, определения местоположения, предупреждения о столкновении для предотвращения столкновения, определения уровня жидкости, обнаружения вторжения и радиолокационных измерений транспортных средств. Будущие приложения включают: измерение расстояния и приближения подушки безопасности и предупреждение о резервном копировании, осмотр дороги и взлетно-посадочной полосы, мониторинг дыхания и сердца, RF ID и автофокус камеры.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было / нет ничего нового в фундаментальной конструкции подсистем системы связи СШП или любой ее составной части. Концепции подсистем определенного уровня сложности или эффективности были легко доступны Дж. Россу, когда он получил в 1973 г. патент на систему связи СШП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</a:t>
            </a:r>
            <a:r>
              <a:rPr lang="ru-RU" dirty="0" smtClean="0"/>
              <a:t>предполагаемое отсутствие помех между системами связи СШП и другими обычными приемниками, а также электронное нарушение различных форм электронного оборудования9 еще не было должным образом </a:t>
            </a:r>
            <a:r>
              <a:rPr lang="ru-RU" dirty="0" smtClean="0"/>
              <a:t>подтверждено</a:t>
            </a:r>
          </a:p>
          <a:p>
            <a:r>
              <a:rPr lang="ru-RU" dirty="0" smtClean="0"/>
              <a:t>Усугубляя </a:t>
            </a:r>
            <a:r>
              <a:rPr lang="ru-RU" dirty="0" smtClean="0"/>
              <a:t>эту смесь неизвестного: область СШП в целом и развитие систем связи СШП, в частности, страдают в беспрецедентной степени из-за преувеличенных заявлений о производительности в публичной прессе и недействительных заявлений о приоритете и оригинальности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History of UWB Radar &amp; Communications</a:t>
            </a:r>
            <a:br>
              <a:rPr lang="en-US" sz="2200" b="1" dirty="0" smtClean="0"/>
            </a:br>
            <a:r>
              <a:rPr lang="en-US" sz="2200" dirty="0" smtClean="0"/>
              <a:t>Terence W. Barrett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25366"/>
            <a:ext cx="4752528" cy="47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826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526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9655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1.2	СПЕКТРАЛЬНАЯ ПЛОТНОСТЬ МОЩНОСТИ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Спектральная плотность мощности систем СШП, как обычно полагают, чрезвычайно низкая, особенно для коммуникационных приложений. Спектральная плотность мощности (PSD) – определяется </a:t>
            </a:r>
            <a:r>
              <a:rPr lang="ru-RU" dirty="0" smtClean="0"/>
              <a:t>как</a:t>
            </a:r>
          </a:p>
          <a:p>
            <a:endParaRPr lang="ru-RU" dirty="0" smtClean="0"/>
          </a:p>
          <a:p>
            <a:r>
              <a:rPr lang="ru-RU" dirty="0" smtClean="0"/>
              <a:t>	 	</a:t>
            </a:r>
            <a:r>
              <a:rPr lang="ru-RU" dirty="0" smtClean="0"/>
              <a:t>                                                                     (</a:t>
            </a:r>
            <a:r>
              <a:rPr lang="ru-RU" dirty="0" smtClean="0"/>
              <a:t>1.1)</a:t>
            </a:r>
          </a:p>
          <a:p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 smtClean="0"/>
              <a:t>P - питание, выраженное в ваттах (Вт), B - пропускная способность сигнала в герцах (Гц), и модуль PSD - ватты/герц (W/</a:t>
            </a:r>
            <a:r>
              <a:rPr lang="ru-RU" dirty="0" smtClean="0"/>
              <a:t>Hz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Исторически, в радиосвязи использовались только </a:t>
            </a:r>
            <a:r>
              <a:rPr lang="ru-RU" dirty="0" smtClean="0"/>
              <a:t>узкополосные </a:t>
            </a:r>
            <a:r>
              <a:rPr lang="ru-RU" dirty="0" smtClean="0"/>
              <a:t>системы, которые, следовательно имели относительно мощную спектральную плотность. Мы можем выразить это иначе: так как мы знаем, что частота и время обратно пропорциональны, у синусоидальных систем есть узкая полоса B и большая продолжительность </a:t>
            </a:r>
            <a:r>
              <a:rPr lang="ru-RU" dirty="0" smtClean="0"/>
              <a:t>t</a:t>
            </a:r>
            <a:r>
              <a:rPr lang="ru-RU" dirty="0" smtClean="0"/>
              <a:t>. Для системы СШП у импульсов есть короткое </a:t>
            </a:r>
            <a:r>
              <a:rPr lang="ru-RU" dirty="0" smtClean="0"/>
              <a:t>t</a:t>
            </a:r>
            <a:r>
              <a:rPr lang="ru-RU" dirty="0" smtClean="0"/>
              <a:t> и очень широкая полоса частот B. 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96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3055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5343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3181</Words>
  <Application>Microsoft Office PowerPoint</Application>
  <PresentationFormat>Экран (4:3)</PresentationFormat>
  <Paragraphs>127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Науковий семінар  «Перспективи використання надширокого діапазону, як складової вбудованих систем»,   </vt:lpstr>
      <vt:lpstr>Сверхширокая полоса – главный акцент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  <vt:lpstr>Слайд 27</vt:lpstr>
      <vt:lpstr>Моделирование</vt:lpstr>
      <vt:lpstr>Слайд 29</vt:lpstr>
      <vt:lpstr>Слайд 30</vt:lpstr>
      <vt:lpstr>Слайд 31</vt:lpstr>
      <vt:lpstr>Слайд 32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  <vt:lpstr>History of UWB Radar &amp; Communications Terence W. Barrett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семінар  «Перспективи використання надширокого діапазону, як складової вбудованих систем»,</dc:title>
  <dc:creator>Sasha</dc:creator>
  <cp:lastModifiedBy>Sasha</cp:lastModifiedBy>
  <cp:revision>35</cp:revision>
  <dcterms:created xsi:type="dcterms:W3CDTF">2021-05-12T17:05:58Z</dcterms:created>
  <dcterms:modified xsi:type="dcterms:W3CDTF">2021-05-13T20:06:21Z</dcterms:modified>
</cp:coreProperties>
</file>